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13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1D6D41-D0DE-E34A-9B5D-3BEBEBFD9D56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44557D77-62F8-C447-B116-F747BCD4AA5F}">
      <dgm:prSet phldrT="[Текст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Обход</a:t>
          </a:r>
          <a:r>
            <a:rPr lang="ru-RU" baseline="0" dirty="0" smtClean="0">
              <a:solidFill>
                <a:srgbClr val="000000"/>
              </a:solidFill>
            </a:rPr>
            <a:t> территории</a:t>
          </a:r>
          <a:endParaRPr lang="ru-RU" dirty="0">
            <a:solidFill>
              <a:srgbClr val="000000"/>
            </a:solidFill>
          </a:endParaRPr>
        </a:p>
      </dgm:t>
    </dgm:pt>
    <dgm:pt modelId="{FEE5524C-C056-F042-B4EB-F71FE3B8919D}" type="parTrans" cxnId="{4C4BF235-DA20-B348-AC4C-AB37A2018F1C}">
      <dgm:prSet/>
      <dgm:spPr/>
      <dgm:t>
        <a:bodyPr/>
        <a:lstStyle/>
        <a:p>
          <a:endParaRPr lang="ru-RU"/>
        </a:p>
      </dgm:t>
    </dgm:pt>
    <dgm:pt modelId="{FAF58832-F385-7244-8BAD-A3C9DDFAE369}" type="sibTrans" cxnId="{4C4BF235-DA20-B348-AC4C-AB37A2018F1C}">
      <dgm:prSet/>
      <dgm:spPr/>
      <dgm:t>
        <a:bodyPr/>
        <a:lstStyle/>
        <a:p>
          <a:endParaRPr lang="ru-RU"/>
        </a:p>
      </dgm:t>
    </dgm:pt>
    <dgm:pt modelId="{E3498059-07BA-7944-9BDB-2C38FA071092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Составление </a:t>
          </a:r>
          <a:r>
            <a:rPr lang="ru-RU" dirty="0" err="1" smtClean="0">
              <a:solidFill>
                <a:srgbClr val="000000"/>
              </a:solidFill>
            </a:rPr>
            <a:t>фототаблицы</a:t>
          </a:r>
          <a:r>
            <a:rPr lang="ru-RU" dirty="0" smtClean="0">
              <a:solidFill>
                <a:srgbClr val="000000"/>
              </a:solidFill>
            </a:rPr>
            <a:t> и акта осмотра</a:t>
          </a:r>
          <a:endParaRPr lang="ru-RU" dirty="0">
            <a:solidFill>
              <a:srgbClr val="000000"/>
            </a:solidFill>
          </a:endParaRPr>
        </a:p>
      </dgm:t>
    </dgm:pt>
    <dgm:pt modelId="{5B785585-1F94-D642-A957-DA3D217231A4}" type="parTrans" cxnId="{E07BF7BD-916D-644F-9345-E4EA8275646E}">
      <dgm:prSet/>
      <dgm:spPr/>
      <dgm:t>
        <a:bodyPr/>
        <a:lstStyle/>
        <a:p>
          <a:endParaRPr lang="ru-RU"/>
        </a:p>
      </dgm:t>
    </dgm:pt>
    <dgm:pt modelId="{92BE9126-080B-D449-AC28-790CDB7247C8}" type="sibTrans" cxnId="{E07BF7BD-916D-644F-9345-E4EA8275646E}">
      <dgm:prSet/>
      <dgm:spPr/>
      <dgm:t>
        <a:bodyPr/>
        <a:lstStyle/>
        <a:p>
          <a:endParaRPr lang="ru-RU"/>
        </a:p>
      </dgm:t>
    </dgm:pt>
    <dgm:pt modelId="{903170F4-44D6-0F4B-B674-E8F94510C432}">
      <dgm:prSet phldrT="[Текст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Получение данных ЕГРН</a:t>
          </a:r>
          <a:endParaRPr lang="ru-RU" dirty="0">
            <a:solidFill>
              <a:srgbClr val="000000"/>
            </a:solidFill>
          </a:endParaRPr>
        </a:p>
      </dgm:t>
    </dgm:pt>
    <dgm:pt modelId="{D3D89FE7-15A2-9A4F-8AD3-69B66F3AE004}" type="parTrans" cxnId="{7C6BE572-9136-6943-919D-CA5323543969}">
      <dgm:prSet/>
      <dgm:spPr/>
      <dgm:t>
        <a:bodyPr/>
        <a:lstStyle/>
        <a:p>
          <a:endParaRPr lang="ru-RU"/>
        </a:p>
      </dgm:t>
    </dgm:pt>
    <dgm:pt modelId="{EBE68733-60E4-5F46-B145-5DEFAA03443F}" type="sibTrans" cxnId="{7C6BE572-9136-6943-919D-CA5323543969}">
      <dgm:prSet/>
      <dgm:spPr/>
      <dgm:t>
        <a:bodyPr/>
        <a:lstStyle/>
        <a:p>
          <a:endParaRPr lang="ru-RU"/>
        </a:p>
      </dgm:t>
    </dgm:pt>
    <dgm:pt modelId="{6CF8C7E0-CB57-F748-BDA4-C2698A48047B}" type="pres">
      <dgm:prSet presAssocID="{551D6D41-D0DE-E34A-9B5D-3BEBEBFD9D56}" presName="CompostProcess" presStyleCnt="0">
        <dgm:presLayoutVars>
          <dgm:dir/>
          <dgm:resizeHandles val="exact"/>
        </dgm:presLayoutVars>
      </dgm:prSet>
      <dgm:spPr/>
    </dgm:pt>
    <dgm:pt modelId="{039D532B-7415-B048-B136-62354E623C3A}" type="pres">
      <dgm:prSet presAssocID="{551D6D41-D0DE-E34A-9B5D-3BEBEBFD9D56}" presName="arrow" presStyleLbl="bgShp" presStyleIdx="0" presStyleCnt="1"/>
      <dgm:spPr>
        <a:ln>
          <a:solidFill>
            <a:schemeClr val="tx1"/>
          </a:solidFill>
        </a:ln>
      </dgm:spPr>
    </dgm:pt>
    <dgm:pt modelId="{422480C5-A734-7348-98D2-55D59EC1D34A}" type="pres">
      <dgm:prSet presAssocID="{551D6D41-D0DE-E34A-9B5D-3BEBEBFD9D56}" presName="linearProcess" presStyleCnt="0"/>
      <dgm:spPr/>
    </dgm:pt>
    <dgm:pt modelId="{5AF280D5-8EF7-6547-A590-30304A8D62F2}" type="pres">
      <dgm:prSet presAssocID="{44557D77-62F8-C447-B116-F747BCD4AA5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9B35B-FC4D-664D-98D3-C5575B1AA21F}" type="pres">
      <dgm:prSet presAssocID="{FAF58832-F385-7244-8BAD-A3C9DDFAE369}" presName="sibTrans" presStyleCnt="0"/>
      <dgm:spPr/>
    </dgm:pt>
    <dgm:pt modelId="{C01D8316-83AF-6D4E-96AE-91C3EAB16484}" type="pres">
      <dgm:prSet presAssocID="{E3498059-07BA-7944-9BDB-2C38FA07109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D06AA-39F5-A143-9D29-5CBFA1FF6422}" type="pres">
      <dgm:prSet presAssocID="{92BE9126-080B-D449-AC28-790CDB7247C8}" presName="sibTrans" presStyleCnt="0"/>
      <dgm:spPr/>
    </dgm:pt>
    <dgm:pt modelId="{1EB2CA3B-CD40-6444-8328-CE19201A86C2}" type="pres">
      <dgm:prSet presAssocID="{903170F4-44D6-0F4B-B674-E8F94510C43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71D914-A469-BD48-A8C7-69AEA5D6848A}" type="presOf" srcId="{551D6D41-D0DE-E34A-9B5D-3BEBEBFD9D56}" destId="{6CF8C7E0-CB57-F748-BDA4-C2698A48047B}" srcOrd="0" destOrd="0" presId="urn:microsoft.com/office/officeart/2005/8/layout/hProcess9"/>
    <dgm:cxn modelId="{4C4BF235-DA20-B348-AC4C-AB37A2018F1C}" srcId="{551D6D41-D0DE-E34A-9B5D-3BEBEBFD9D56}" destId="{44557D77-62F8-C447-B116-F747BCD4AA5F}" srcOrd="0" destOrd="0" parTransId="{FEE5524C-C056-F042-B4EB-F71FE3B8919D}" sibTransId="{FAF58832-F385-7244-8BAD-A3C9DDFAE369}"/>
    <dgm:cxn modelId="{7C6BE572-9136-6943-919D-CA5323543969}" srcId="{551D6D41-D0DE-E34A-9B5D-3BEBEBFD9D56}" destId="{903170F4-44D6-0F4B-B674-E8F94510C432}" srcOrd="2" destOrd="0" parTransId="{D3D89FE7-15A2-9A4F-8AD3-69B66F3AE004}" sibTransId="{EBE68733-60E4-5F46-B145-5DEFAA03443F}"/>
    <dgm:cxn modelId="{D398B5E6-C807-5046-86A0-4BEA66883526}" type="presOf" srcId="{44557D77-62F8-C447-B116-F747BCD4AA5F}" destId="{5AF280D5-8EF7-6547-A590-30304A8D62F2}" srcOrd="0" destOrd="0" presId="urn:microsoft.com/office/officeart/2005/8/layout/hProcess9"/>
    <dgm:cxn modelId="{E07BF7BD-916D-644F-9345-E4EA8275646E}" srcId="{551D6D41-D0DE-E34A-9B5D-3BEBEBFD9D56}" destId="{E3498059-07BA-7944-9BDB-2C38FA071092}" srcOrd="1" destOrd="0" parTransId="{5B785585-1F94-D642-A957-DA3D217231A4}" sibTransId="{92BE9126-080B-D449-AC28-790CDB7247C8}"/>
    <dgm:cxn modelId="{D458210C-A36B-C442-9B3F-B643DA5E069F}" type="presOf" srcId="{903170F4-44D6-0F4B-B674-E8F94510C432}" destId="{1EB2CA3B-CD40-6444-8328-CE19201A86C2}" srcOrd="0" destOrd="0" presId="urn:microsoft.com/office/officeart/2005/8/layout/hProcess9"/>
    <dgm:cxn modelId="{3D14B9DA-1770-BA4F-94E9-2755D7FE760E}" type="presOf" srcId="{E3498059-07BA-7944-9BDB-2C38FA071092}" destId="{C01D8316-83AF-6D4E-96AE-91C3EAB16484}" srcOrd="0" destOrd="0" presId="urn:microsoft.com/office/officeart/2005/8/layout/hProcess9"/>
    <dgm:cxn modelId="{6169ED25-6800-F248-8590-E84C6F4EBDB3}" type="presParOf" srcId="{6CF8C7E0-CB57-F748-BDA4-C2698A48047B}" destId="{039D532B-7415-B048-B136-62354E623C3A}" srcOrd="0" destOrd="0" presId="urn:microsoft.com/office/officeart/2005/8/layout/hProcess9"/>
    <dgm:cxn modelId="{A4310EC7-CAB9-C24A-9771-21BD983B277B}" type="presParOf" srcId="{6CF8C7E0-CB57-F748-BDA4-C2698A48047B}" destId="{422480C5-A734-7348-98D2-55D59EC1D34A}" srcOrd="1" destOrd="0" presId="urn:microsoft.com/office/officeart/2005/8/layout/hProcess9"/>
    <dgm:cxn modelId="{6AF008CA-64F3-5245-BCA6-F5DA04940272}" type="presParOf" srcId="{422480C5-A734-7348-98D2-55D59EC1D34A}" destId="{5AF280D5-8EF7-6547-A590-30304A8D62F2}" srcOrd="0" destOrd="0" presId="urn:microsoft.com/office/officeart/2005/8/layout/hProcess9"/>
    <dgm:cxn modelId="{D06CE534-8CDE-8E44-97BD-C5452E471E91}" type="presParOf" srcId="{422480C5-A734-7348-98D2-55D59EC1D34A}" destId="{BF59B35B-FC4D-664D-98D3-C5575B1AA21F}" srcOrd="1" destOrd="0" presId="urn:microsoft.com/office/officeart/2005/8/layout/hProcess9"/>
    <dgm:cxn modelId="{028F1B2F-9D93-5D4F-8E40-B7793331D607}" type="presParOf" srcId="{422480C5-A734-7348-98D2-55D59EC1D34A}" destId="{C01D8316-83AF-6D4E-96AE-91C3EAB16484}" srcOrd="2" destOrd="0" presId="urn:microsoft.com/office/officeart/2005/8/layout/hProcess9"/>
    <dgm:cxn modelId="{2DCB478B-4EE4-CA48-ACC1-1B697514D9FC}" type="presParOf" srcId="{422480C5-A734-7348-98D2-55D59EC1D34A}" destId="{8E1D06AA-39F5-A143-9D29-5CBFA1FF6422}" srcOrd="3" destOrd="0" presId="urn:microsoft.com/office/officeart/2005/8/layout/hProcess9"/>
    <dgm:cxn modelId="{C89F72D5-2AF6-C249-A40B-8BC7B91C01D0}" type="presParOf" srcId="{422480C5-A734-7348-98D2-55D59EC1D34A}" destId="{1EB2CA3B-CD40-6444-8328-CE19201A86C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349726-EF3A-2B4A-A256-9CD543FFF936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14080F27-04EF-044B-8F02-3D536BC5299C}">
      <dgm:prSet phldrT="[Текст]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Увеличение доходов местного бюджета</a:t>
          </a:r>
          <a:endParaRPr lang="ru-RU" dirty="0">
            <a:solidFill>
              <a:srgbClr val="000000"/>
            </a:solidFill>
          </a:endParaRPr>
        </a:p>
      </dgm:t>
    </dgm:pt>
    <dgm:pt modelId="{0C202713-3E53-2647-8931-2BE597FCCE61}" type="parTrans" cxnId="{E1863314-49B5-4D4F-B0E7-F6619132A1BE}">
      <dgm:prSet/>
      <dgm:spPr/>
      <dgm:t>
        <a:bodyPr/>
        <a:lstStyle/>
        <a:p>
          <a:endParaRPr lang="ru-RU"/>
        </a:p>
      </dgm:t>
    </dgm:pt>
    <dgm:pt modelId="{BBFDAB73-0475-1847-A07A-57DE022BFB1E}" type="sibTrans" cxnId="{E1863314-49B5-4D4F-B0E7-F6619132A1BE}">
      <dgm:prSet/>
      <dgm:spPr/>
      <dgm:t>
        <a:bodyPr/>
        <a:lstStyle/>
        <a:p>
          <a:endParaRPr lang="ru-RU"/>
        </a:p>
      </dgm:t>
    </dgm:pt>
    <dgm:pt modelId="{ECEB0B23-1101-7C41-B022-387A187522DE}">
      <dgm:prSet phldrT="[Текст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solidFill>
                <a:srgbClr val="000000"/>
              </a:solidFill>
            </a:rPr>
            <a:t>Понуждение собственника к внесению сведений в ЕГРН</a:t>
          </a:r>
          <a:endParaRPr lang="ru-RU" sz="1600" dirty="0">
            <a:solidFill>
              <a:srgbClr val="000000"/>
            </a:solidFill>
          </a:endParaRPr>
        </a:p>
      </dgm:t>
    </dgm:pt>
    <dgm:pt modelId="{410DDD4D-7F26-B547-A04A-2A744D0656C7}" type="parTrans" cxnId="{8B0303EC-5355-0B46-8CEB-639BDAD427EE}">
      <dgm:prSet/>
      <dgm:spPr/>
      <dgm:t>
        <a:bodyPr/>
        <a:lstStyle/>
        <a:p>
          <a:endParaRPr lang="ru-RU"/>
        </a:p>
      </dgm:t>
    </dgm:pt>
    <dgm:pt modelId="{BB211909-212D-8540-ACF6-08E66BA10F14}" type="sibTrans" cxnId="{8B0303EC-5355-0B46-8CEB-639BDAD427EE}">
      <dgm:prSet/>
      <dgm:spPr/>
      <dgm:t>
        <a:bodyPr/>
        <a:lstStyle/>
        <a:p>
          <a:endParaRPr lang="ru-RU"/>
        </a:p>
      </dgm:t>
    </dgm:pt>
    <dgm:pt modelId="{2F97DA99-0D9F-0A4D-83AB-505D50898159}">
      <dgm:prSet phldrT="[Текст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rgbClr val="000000"/>
              </a:solidFill>
            </a:rPr>
            <a:t>Выявлен объект</a:t>
          </a:r>
          <a:endParaRPr lang="ru-RU" sz="2000" dirty="0">
            <a:solidFill>
              <a:srgbClr val="000000"/>
            </a:solidFill>
          </a:endParaRPr>
        </a:p>
      </dgm:t>
    </dgm:pt>
    <dgm:pt modelId="{2C7E7F52-85B7-4245-AFFD-EFB831BA26A4}" type="parTrans" cxnId="{3C31E4DE-9593-1D43-B861-494869BCBF9D}">
      <dgm:prSet/>
      <dgm:spPr/>
      <dgm:t>
        <a:bodyPr/>
        <a:lstStyle/>
        <a:p>
          <a:endParaRPr lang="ru-RU"/>
        </a:p>
      </dgm:t>
    </dgm:pt>
    <dgm:pt modelId="{C834A85F-CB79-EB42-AAF6-8D10D600FB88}" type="sibTrans" cxnId="{3C31E4DE-9593-1D43-B861-494869BCBF9D}">
      <dgm:prSet/>
      <dgm:spPr/>
      <dgm:t>
        <a:bodyPr/>
        <a:lstStyle/>
        <a:p>
          <a:endParaRPr lang="ru-RU"/>
        </a:p>
      </dgm:t>
    </dgm:pt>
    <dgm:pt modelId="{14076E26-A588-A542-910E-7DF2C91462A1}" type="pres">
      <dgm:prSet presAssocID="{14349726-EF3A-2B4A-A256-9CD543FFF93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1362CEF-FD32-844B-AB24-A208C0A5718D}" type="pres">
      <dgm:prSet presAssocID="{14080F27-04EF-044B-8F02-3D536BC5299C}" presName="gear1" presStyleLbl="node1" presStyleIdx="0" presStyleCnt="3" custLinFactNeighborX="12449" custLinFactNeighborY="-130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3CBC0A-AEC1-3945-8F98-829B5121BA24}" type="pres">
      <dgm:prSet presAssocID="{14080F27-04EF-044B-8F02-3D536BC5299C}" presName="gear1srcNode" presStyleLbl="node1" presStyleIdx="0" presStyleCnt="3"/>
      <dgm:spPr/>
      <dgm:t>
        <a:bodyPr/>
        <a:lstStyle/>
        <a:p>
          <a:endParaRPr lang="ru-RU"/>
        </a:p>
      </dgm:t>
    </dgm:pt>
    <dgm:pt modelId="{F60E35E2-D369-794B-84BD-8558118AC7F0}" type="pres">
      <dgm:prSet presAssocID="{14080F27-04EF-044B-8F02-3D536BC5299C}" presName="gear1dstNode" presStyleLbl="node1" presStyleIdx="0" presStyleCnt="3"/>
      <dgm:spPr/>
      <dgm:t>
        <a:bodyPr/>
        <a:lstStyle/>
        <a:p>
          <a:endParaRPr lang="ru-RU"/>
        </a:p>
      </dgm:t>
    </dgm:pt>
    <dgm:pt modelId="{F8613E2C-DEEC-2E40-BE3A-9963722F0856}" type="pres">
      <dgm:prSet presAssocID="{ECEB0B23-1101-7C41-B022-387A187522DE}" presName="gear2" presStyleLbl="node1" presStyleIdx="1" presStyleCnt="3" custScaleX="124346" custScaleY="120374" custLinFactNeighborX="-6115" custLinFactNeighborY="96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995BF-6959-BA48-AC23-2AC5B14252B4}" type="pres">
      <dgm:prSet presAssocID="{ECEB0B23-1101-7C41-B022-387A187522DE}" presName="gear2srcNode" presStyleLbl="node1" presStyleIdx="1" presStyleCnt="3"/>
      <dgm:spPr/>
      <dgm:t>
        <a:bodyPr/>
        <a:lstStyle/>
        <a:p>
          <a:endParaRPr lang="ru-RU"/>
        </a:p>
      </dgm:t>
    </dgm:pt>
    <dgm:pt modelId="{0F02D04D-9D78-6B4C-9492-FAD9E82CCDC1}" type="pres">
      <dgm:prSet presAssocID="{ECEB0B23-1101-7C41-B022-387A187522DE}" presName="gear2dstNode" presStyleLbl="node1" presStyleIdx="1" presStyleCnt="3"/>
      <dgm:spPr/>
      <dgm:t>
        <a:bodyPr/>
        <a:lstStyle/>
        <a:p>
          <a:endParaRPr lang="ru-RU"/>
        </a:p>
      </dgm:t>
    </dgm:pt>
    <dgm:pt modelId="{E9187FAD-C3C0-714C-8CC9-B5DE271F156C}" type="pres">
      <dgm:prSet presAssocID="{2F97DA99-0D9F-0A4D-83AB-505D50898159}" presName="gear3" presStyleLbl="node1" presStyleIdx="2" presStyleCnt="3" custLinFactNeighborX="-5841" custLinFactNeighborY="0"/>
      <dgm:spPr/>
      <dgm:t>
        <a:bodyPr/>
        <a:lstStyle/>
        <a:p>
          <a:endParaRPr lang="ru-RU"/>
        </a:p>
      </dgm:t>
    </dgm:pt>
    <dgm:pt modelId="{873CF31E-612D-1041-828F-6ABE88E33EE4}" type="pres">
      <dgm:prSet presAssocID="{2F97DA99-0D9F-0A4D-83AB-505D5089815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42A0AC-E630-A447-82B4-239F2C75E4E0}" type="pres">
      <dgm:prSet presAssocID="{2F97DA99-0D9F-0A4D-83AB-505D50898159}" presName="gear3srcNode" presStyleLbl="node1" presStyleIdx="2" presStyleCnt="3"/>
      <dgm:spPr/>
      <dgm:t>
        <a:bodyPr/>
        <a:lstStyle/>
        <a:p>
          <a:endParaRPr lang="ru-RU"/>
        </a:p>
      </dgm:t>
    </dgm:pt>
    <dgm:pt modelId="{0FCED8E4-9A38-C942-BA53-6D75403D479F}" type="pres">
      <dgm:prSet presAssocID="{2F97DA99-0D9F-0A4D-83AB-505D50898159}" presName="gear3dstNode" presStyleLbl="node1" presStyleIdx="2" presStyleCnt="3"/>
      <dgm:spPr/>
      <dgm:t>
        <a:bodyPr/>
        <a:lstStyle/>
        <a:p>
          <a:endParaRPr lang="ru-RU"/>
        </a:p>
      </dgm:t>
    </dgm:pt>
    <dgm:pt modelId="{76EDA497-ADF7-0A42-A939-667329ABB21C}" type="pres">
      <dgm:prSet presAssocID="{BBFDAB73-0475-1847-A07A-57DE022BFB1E}" presName="connector1" presStyleLbl="sibTrans2D1" presStyleIdx="0" presStyleCnt="3" custLinFactNeighborX="15865" custLinFactNeighborY="-9848"/>
      <dgm:spPr/>
      <dgm:t>
        <a:bodyPr/>
        <a:lstStyle/>
        <a:p>
          <a:endParaRPr lang="ru-RU"/>
        </a:p>
      </dgm:t>
    </dgm:pt>
    <dgm:pt modelId="{4FF8DDDC-2F1C-A043-8A0C-E56979B5DC85}" type="pres">
      <dgm:prSet presAssocID="{BB211909-212D-8540-ACF6-08E66BA10F14}" presName="connector2" presStyleLbl="sibTrans2D1" presStyleIdx="1" presStyleCnt="3" custLinFactNeighborX="-18923" custLinFactNeighborY="2636"/>
      <dgm:spPr/>
      <dgm:t>
        <a:bodyPr/>
        <a:lstStyle/>
        <a:p>
          <a:endParaRPr lang="ru-RU"/>
        </a:p>
      </dgm:t>
    </dgm:pt>
    <dgm:pt modelId="{0261AE5A-569B-6146-A8DF-042787451C6C}" type="pres">
      <dgm:prSet presAssocID="{C834A85F-CB79-EB42-AAF6-8D10D600FB88}" presName="connector3" presStyleLbl="sibTrans2D1" presStyleIdx="2" presStyleCnt="3" custAng="1192362" custLinFactNeighborX="-5601" custLinFactNeighborY="2696"/>
      <dgm:spPr/>
      <dgm:t>
        <a:bodyPr/>
        <a:lstStyle/>
        <a:p>
          <a:endParaRPr lang="ru-RU"/>
        </a:p>
      </dgm:t>
    </dgm:pt>
  </dgm:ptLst>
  <dgm:cxnLst>
    <dgm:cxn modelId="{706DC0C8-0B86-1A47-9520-79E04C335C09}" type="presOf" srcId="{ECEB0B23-1101-7C41-B022-387A187522DE}" destId="{EC4995BF-6959-BA48-AC23-2AC5B14252B4}" srcOrd="1" destOrd="0" presId="urn:microsoft.com/office/officeart/2005/8/layout/gear1"/>
    <dgm:cxn modelId="{5FB5B4BD-D741-7545-B779-86A879B90FBE}" type="presOf" srcId="{14080F27-04EF-044B-8F02-3D536BC5299C}" destId="{71362CEF-FD32-844B-AB24-A208C0A5718D}" srcOrd="0" destOrd="0" presId="urn:microsoft.com/office/officeart/2005/8/layout/gear1"/>
    <dgm:cxn modelId="{1806A8D5-5185-C042-96F7-67B9246631FF}" type="presOf" srcId="{14080F27-04EF-044B-8F02-3D536BC5299C}" destId="{533CBC0A-AEC1-3945-8F98-829B5121BA24}" srcOrd="1" destOrd="0" presId="urn:microsoft.com/office/officeart/2005/8/layout/gear1"/>
    <dgm:cxn modelId="{80EE6397-AF71-7C43-BDAD-CF1DE6B7F8B4}" type="presOf" srcId="{2F97DA99-0D9F-0A4D-83AB-505D50898159}" destId="{E9187FAD-C3C0-714C-8CC9-B5DE271F156C}" srcOrd="0" destOrd="0" presId="urn:microsoft.com/office/officeart/2005/8/layout/gear1"/>
    <dgm:cxn modelId="{9A460317-448A-4D4A-A954-DA030F98F7D3}" type="presOf" srcId="{BB211909-212D-8540-ACF6-08E66BA10F14}" destId="{4FF8DDDC-2F1C-A043-8A0C-E56979B5DC85}" srcOrd="0" destOrd="0" presId="urn:microsoft.com/office/officeart/2005/8/layout/gear1"/>
    <dgm:cxn modelId="{CCEA8D2D-C227-194A-AB92-DEB6B4899E6A}" type="presOf" srcId="{2F97DA99-0D9F-0A4D-83AB-505D50898159}" destId="{873CF31E-612D-1041-828F-6ABE88E33EE4}" srcOrd="1" destOrd="0" presId="urn:microsoft.com/office/officeart/2005/8/layout/gear1"/>
    <dgm:cxn modelId="{FA691935-8919-FC41-BEAC-1FB0CD7AF740}" type="presOf" srcId="{ECEB0B23-1101-7C41-B022-387A187522DE}" destId="{0F02D04D-9D78-6B4C-9492-FAD9E82CCDC1}" srcOrd="2" destOrd="0" presId="urn:microsoft.com/office/officeart/2005/8/layout/gear1"/>
    <dgm:cxn modelId="{78317112-5C3A-F24B-B074-282885108D45}" type="presOf" srcId="{ECEB0B23-1101-7C41-B022-387A187522DE}" destId="{F8613E2C-DEEC-2E40-BE3A-9963722F0856}" srcOrd="0" destOrd="0" presId="urn:microsoft.com/office/officeart/2005/8/layout/gear1"/>
    <dgm:cxn modelId="{AFF1B9B9-EC6C-7444-8A58-CFFD8AA10780}" type="presOf" srcId="{C834A85F-CB79-EB42-AAF6-8D10D600FB88}" destId="{0261AE5A-569B-6146-A8DF-042787451C6C}" srcOrd="0" destOrd="0" presId="urn:microsoft.com/office/officeart/2005/8/layout/gear1"/>
    <dgm:cxn modelId="{4198A8BC-0514-7942-AAAA-9BDFE38D7643}" type="presOf" srcId="{14349726-EF3A-2B4A-A256-9CD543FFF936}" destId="{14076E26-A588-A542-910E-7DF2C91462A1}" srcOrd="0" destOrd="0" presId="urn:microsoft.com/office/officeart/2005/8/layout/gear1"/>
    <dgm:cxn modelId="{257B2C32-8173-E149-977B-AFA7EF0027DB}" type="presOf" srcId="{14080F27-04EF-044B-8F02-3D536BC5299C}" destId="{F60E35E2-D369-794B-84BD-8558118AC7F0}" srcOrd="2" destOrd="0" presId="urn:microsoft.com/office/officeart/2005/8/layout/gear1"/>
    <dgm:cxn modelId="{E1863314-49B5-4D4F-B0E7-F6619132A1BE}" srcId="{14349726-EF3A-2B4A-A256-9CD543FFF936}" destId="{14080F27-04EF-044B-8F02-3D536BC5299C}" srcOrd="0" destOrd="0" parTransId="{0C202713-3E53-2647-8931-2BE597FCCE61}" sibTransId="{BBFDAB73-0475-1847-A07A-57DE022BFB1E}"/>
    <dgm:cxn modelId="{CE4A7A7B-94F6-CC4B-9105-923B0DB676C2}" type="presOf" srcId="{BBFDAB73-0475-1847-A07A-57DE022BFB1E}" destId="{76EDA497-ADF7-0A42-A939-667329ABB21C}" srcOrd="0" destOrd="0" presId="urn:microsoft.com/office/officeart/2005/8/layout/gear1"/>
    <dgm:cxn modelId="{8B0303EC-5355-0B46-8CEB-639BDAD427EE}" srcId="{14349726-EF3A-2B4A-A256-9CD543FFF936}" destId="{ECEB0B23-1101-7C41-B022-387A187522DE}" srcOrd="1" destOrd="0" parTransId="{410DDD4D-7F26-B547-A04A-2A744D0656C7}" sibTransId="{BB211909-212D-8540-ACF6-08E66BA10F14}"/>
    <dgm:cxn modelId="{D9311F57-7155-FF48-A796-219424D9BB7B}" type="presOf" srcId="{2F97DA99-0D9F-0A4D-83AB-505D50898159}" destId="{0942A0AC-E630-A447-82B4-239F2C75E4E0}" srcOrd="2" destOrd="0" presId="urn:microsoft.com/office/officeart/2005/8/layout/gear1"/>
    <dgm:cxn modelId="{3C31E4DE-9593-1D43-B861-494869BCBF9D}" srcId="{14349726-EF3A-2B4A-A256-9CD543FFF936}" destId="{2F97DA99-0D9F-0A4D-83AB-505D50898159}" srcOrd="2" destOrd="0" parTransId="{2C7E7F52-85B7-4245-AFFD-EFB831BA26A4}" sibTransId="{C834A85F-CB79-EB42-AAF6-8D10D600FB88}"/>
    <dgm:cxn modelId="{98624086-3C1F-C947-931E-D0431D10D21E}" type="presOf" srcId="{2F97DA99-0D9F-0A4D-83AB-505D50898159}" destId="{0FCED8E4-9A38-C942-BA53-6D75403D479F}" srcOrd="3" destOrd="0" presId="urn:microsoft.com/office/officeart/2005/8/layout/gear1"/>
    <dgm:cxn modelId="{07F055F9-8059-1445-8970-116124E08954}" type="presParOf" srcId="{14076E26-A588-A542-910E-7DF2C91462A1}" destId="{71362CEF-FD32-844B-AB24-A208C0A5718D}" srcOrd="0" destOrd="0" presId="urn:microsoft.com/office/officeart/2005/8/layout/gear1"/>
    <dgm:cxn modelId="{7648ED13-9092-2C4E-AFF0-2967E3BD8401}" type="presParOf" srcId="{14076E26-A588-A542-910E-7DF2C91462A1}" destId="{533CBC0A-AEC1-3945-8F98-829B5121BA24}" srcOrd="1" destOrd="0" presId="urn:microsoft.com/office/officeart/2005/8/layout/gear1"/>
    <dgm:cxn modelId="{A5585A35-A5E5-7840-9B4D-7E4979545E67}" type="presParOf" srcId="{14076E26-A588-A542-910E-7DF2C91462A1}" destId="{F60E35E2-D369-794B-84BD-8558118AC7F0}" srcOrd="2" destOrd="0" presId="urn:microsoft.com/office/officeart/2005/8/layout/gear1"/>
    <dgm:cxn modelId="{3DA469DC-EA4D-CA44-AAD7-39C7FBF4471F}" type="presParOf" srcId="{14076E26-A588-A542-910E-7DF2C91462A1}" destId="{F8613E2C-DEEC-2E40-BE3A-9963722F0856}" srcOrd="3" destOrd="0" presId="urn:microsoft.com/office/officeart/2005/8/layout/gear1"/>
    <dgm:cxn modelId="{32EE4FCA-517C-2042-8168-1003C5B7061E}" type="presParOf" srcId="{14076E26-A588-A542-910E-7DF2C91462A1}" destId="{EC4995BF-6959-BA48-AC23-2AC5B14252B4}" srcOrd="4" destOrd="0" presId="urn:microsoft.com/office/officeart/2005/8/layout/gear1"/>
    <dgm:cxn modelId="{63585FA0-EE7B-9B48-9C0F-A22DEB8418F2}" type="presParOf" srcId="{14076E26-A588-A542-910E-7DF2C91462A1}" destId="{0F02D04D-9D78-6B4C-9492-FAD9E82CCDC1}" srcOrd="5" destOrd="0" presId="urn:microsoft.com/office/officeart/2005/8/layout/gear1"/>
    <dgm:cxn modelId="{9A79616D-1A7F-434D-A021-90A9DE870FE7}" type="presParOf" srcId="{14076E26-A588-A542-910E-7DF2C91462A1}" destId="{E9187FAD-C3C0-714C-8CC9-B5DE271F156C}" srcOrd="6" destOrd="0" presId="urn:microsoft.com/office/officeart/2005/8/layout/gear1"/>
    <dgm:cxn modelId="{2976733F-359D-F64D-87EE-6750DC1AA039}" type="presParOf" srcId="{14076E26-A588-A542-910E-7DF2C91462A1}" destId="{873CF31E-612D-1041-828F-6ABE88E33EE4}" srcOrd="7" destOrd="0" presId="urn:microsoft.com/office/officeart/2005/8/layout/gear1"/>
    <dgm:cxn modelId="{0D650038-672B-A34A-A6A3-F8411A112FA0}" type="presParOf" srcId="{14076E26-A588-A542-910E-7DF2C91462A1}" destId="{0942A0AC-E630-A447-82B4-239F2C75E4E0}" srcOrd="8" destOrd="0" presId="urn:microsoft.com/office/officeart/2005/8/layout/gear1"/>
    <dgm:cxn modelId="{06E01016-99B4-FC4B-9B2A-065A878BD252}" type="presParOf" srcId="{14076E26-A588-A542-910E-7DF2C91462A1}" destId="{0FCED8E4-9A38-C942-BA53-6D75403D479F}" srcOrd="9" destOrd="0" presId="urn:microsoft.com/office/officeart/2005/8/layout/gear1"/>
    <dgm:cxn modelId="{00EFC9B9-45BD-E14D-8F90-72E42A273F44}" type="presParOf" srcId="{14076E26-A588-A542-910E-7DF2C91462A1}" destId="{76EDA497-ADF7-0A42-A939-667329ABB21C}" srcOrd="10" destOrd="0" presId="urn:microsoft.com/office/officeart/2005/8/layout/gear1"/>
    <dgm:cxn modelId="{26BE1114-EBED-074A-B01D-E251C76E03BA}" type="presParOf" srcId="{14076E26-A588-A542-910E-7DF2C91462A1}" destId="{4FF8DDDC-2F1C-A043-8A0C-E56979B5DC85}" srcOrd="11" destOrd="0" presId="urn:microsoft.com/office/officeart/2005/8/layout/gear1"/>
    <dgm:cxn modelId="{266F1053-CB6B-1640-A8C6-F97813CA1B0E}" type="presParOf" srcId="{14076E26-A588-A542-910E-7DF2C91462A1}" destId="{0261AE5A-569B-6146-A8DF-042787451C6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08F340-C1C3-9F40-915B-813B1C26BD65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C86451-7D57-8F47-9F32-1290FB4461C4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rgbClr val="191D34"/>
              </a:solidFill>
            </a:rPr>
            <a:t>Возможности формирования системы поощрений для ОМСУ</a:t>
          </a:r>
          <a:r>
            <a:rPr lang="ru-RU" sz="2000" baseline="0" dirty="0" smtClean="0">
              <a:solidFill>
                <a:srgbClr val="191D34"/>
              </a:solidFill>
            </a:rPr>
            <a:t> </a:t>
          </a:r>
          <a:endParaRPr lang="ru-RU" sz="2000" dirty="0">
            <a:solidFill>
              <a:srgbClr val="191D34"/>
            </a:solidFill>
          </a:endParaRPr>
        </a:p>
      </dgm:t>
    </dgm:pt>
    <dgm:pt modelId="{2D11218D-FAE1-1A4E-AD99-0B2D44FB9089}" type="parTrans" cxnId="{378B64CF-C8F0-E442-B645-AC76D936F2CC}">
      <dgm:prSet/>
      <dgm:spPr/>
      <dgm:t>
        <a:bodyPr/>
        <a:lstStyle/>
        <a:p>
          <a:endParaRPr lang="ru-RU"/>
        </a:p>
      </dgm:t>
    </dgm:pt>
    <dgm:pt modelId="{3E0F4970-2F13-AF45-820E-D6952CDDEA2E}" type="sibTrans" cxnId="{378B64CF-C8F0-E442-B645-AC76D936F2CC}">
      <dgm:prSet/>
      <dgm:spPr/>
      <dgm:t>
        <a:bodyPr/>
        <a:lstStyle/>
        <a:p>
          <a:endParaRPr lang="ru-RU"/>
        </a:p>
      </dgm:t>
    </dgm:pt>
    <dgm:pt modelId="{7001DFAF-4ADB-E441-BF83-53755035A6D6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Увеличение доходов местных бюджетов</a:t>
          </a:r>
          <a:endParaRPr lang="ru-RU" dirty="0">
            <a:solidFill>
              <a:srgbClr val="000000"/>
            </a:solidFill>
          </a:endParaRPr>
        </a:p>
      </dgm:t>
    </dgm:pt>
    <dgm:pt modelId="{2EC0C11C-D446-7C4B-9826-88903E95B39F}" type="parTrans" cxnId="{507FF478-8A1E-604F-BEB0-61A41D3AE5AD}">
      <dgm:prSet/>
      <dgm:spPr/>
      <dgm:t>
        <a:bodyPr/>
        <a:lstStyle/>
        <a:p>
          <a:endParaRPr lang="ru-RU"/>
        </a:p>
      </dgm:t>
    </dgm:pt>
    <dgm:pt modelId="{41C03FE8-5E55-3746-8701-8605D3C46BCA}" type="sibTrans" cxnId="{507FF478-8A1E-604F-BEB0-61A41D3AE5AD}">
      <dgm:prSet/>
      <dgm:spPr/>
      <dgm:t>
        <a:bodyPr/>
        <a:lstStyle/>
        <a:p>
          <a:endParaRPr lang="ru-RU"/>
        </a:p>
      </dgm:t>
    </dgm:pt>
    <dgm:pt modelId="{A26EB3BA-D7C6-7A49-9E1C-D4FFD6F0FCF3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191D34"/>
              </a:solidFill>
            </a:rPr>
            <a:t>Создание конкурентной среды для малого бизнеса</a:t>
          </a:r>
          <a:endParaRPr lang="ru-RU" dirty="0">
            <a:solidFill>
              <a:srgbClr val="191D34"/>
            </a:solidFill>
          </a:endParaRPr>
        </a:p>
      </dgm:t>
    </dgm:pt>
    <dgm:pt modelId="{BAA2AD34-BCE8-6E41-9DAE-E872B367AEAC}" type="parTrans" cxnId="{4A0F5E21-41E0-8B4C-B1EE-5981A67E5098}">
      <dgm:prSet/>
      <dgm:spPr/>
      <dgm:t>
        <a:bodyPr/>
        <a:lstStyle/>
        <a:p>
          <a:endParaRPr lang="ru-RU"/>
        </a:p>
      </dgm:t>
    </dgm:pt>
    <dgm:pt modelId="{1507857D-B182-6146-9366-9CB5A63BD89D}" type="sibTrans" cxnId="{4A0F5E21-41E0-8B4C-B1EE-5981A67E5098}">
      <dgm:prSet/>
      <dgm:spPr/>
      <dgm:t>
        <a:bodyPr/>
        <a:lstStyle/>
        <a:p>
          <a:endParaRPr lang="ru-RU"/>
        </a:p>
      </dgm:t>
    </dgm:pt>
    <dgm:pt modelId="{7041DDD6-6AB1-CD42-B394-2928B017B85C}">
      <dgm:prSet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Легализация бизнеса и его работников</a:t>
          </a:r>
          <a:endParaRPr lang="ru-RU" dirty="0">
            <a:solidFill>
              <a:srgbClr val="000000"/>
            </a:solidFill>
          </a:endParaRPr>
        </a:p>
      </dgm:t>
    </dgm:pt>
    <dgm:pt modelId="{977C5F15-1F3E-0A44-B759-C6EC5FA85281}" type="parTrans" cxnId="{A92E4676-4D5D-3A47-9C68-AC05AB7DFEE9}">
      <dgm:prSet/>
      <dgm:spPr/>
      <dgm:t>
        <a:bodyPr/>
        <a:lstStyle/>
        <a:p>
          <a:endParaRPr lang="ru-RU"/>
        </a:p>
      </dgm:t>
    </dgm:pt>
    <dgm:pt modelId="{86718ACB-FA75-7E4C-87E4-7744567E9AAD}" type="sibTrans" cxnId="{A92E4676-4D5D-3A47-9C68-AC05AB7DFEE9}">
      <dgm:prSet/>
      <dgm:spPr/>
      <dgm:t>
        <a:bodyPr/>
        <a:lstStyle/>
        <a:p>
          <a:endParaRPr lang="ru-RU"/>
        </a:p>
      </dgm:t>
    </dgm:pt>
    <dgm:pt modelId="{BB231B10-5A9C-6948-AC34-908253DC17BD}" type="pres">
      <dgm:prSet presAssocID="{F108F340-C1C3-9F40-915B-813B1C26BD6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E54E59-B431-8249-A3B7-57687EC833FB}" type="pres">
      <dgm:prSet presAssocID="{29C86451-7D57-8F47-9F32-1290FB4461C4}" presName="centerShape" presStyleLbl="node0" presStyleIdx="0" presStyleCnt="1" custScaleX="145798" custScaleY="81013"/>
      <dgm:spPr/>
      <dgm:t>
        <a:bodyPr/>
        <a:lstStyle/>
        <a:p>
          <a:endParaRPr lang="ru-RU"/>
        </a:p>
      </dgm:t>
    </dgm:pt>
    <dgm:pt modelId="{E8682A4E-6815-5140-949F-446C5B6636E0}" type="pres">
      <dgm:prSet presAssocID="{2EC0C11C-D446-7C4B-9826-88903E95B39F}" presName="parTrans" presStyleLbl="bgSibTrans2D1" presStyleIdx="0" presStyleCnt="3" custScaleX="34088" custLinFactNeighborX="21696" custLinFactNeighborY="69069"/>
      <dgm:spPr/>
      <dgm:t>
        <a:bodyPr/>
        <a:lstStyle/>
        <a:p>
          <a:endParaRPr lang="ru-RU"/>
        </a:p>
      </dgm:t>
    </dgm:pt>
    <dgm:pt modelId="{D12E75FB-92D6-0040-B92E-52D3B65324B8}" type="pres">
      <dgm:prSet presAssocID="{7001DFAF-4ADB-E441-BF83-53755035A6D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8154BE-108C-5847-A1C0-EB4C832E3575}" type="pres">
      <dgm:prSet presAssocID="{BAA2AD34-BCE8-6E41-9DAE-E872B367AEAC}" presName="parTrans" presStyleLbl="bgSibTrans2D1" presStyleIdx="1" presStyleCnt="3" custScaleX="54431" custLinFactNeighborX="-234" custLinFactNeighborY="73651"/>
      <dgm:spPr/>
      <dgm:t>
        <a:bodyPr/>
        <a:lstStyle/>
        <a:p>
          <a:endParaRPr lang="ru-RU"/>
        </a:p>
      </dgm:t>
    </dgm:pt>
    <dgm:pt modelId="{634FCD01-3189-3F48-94BE-8CF5F779B44F}" type="pres">
      <dgm:prSet presAssocID="{A26EB3BA-D7C6-7A49-9E1C-D4FFD6F0FCF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76091B-EB70-7E46-9157-4BCB312C358A}" type="pres">
      <dgm:prSet presAssocID="{977C5F15-1F3E-0A44-B759-C6EC5FA85281}" presName="parTrans" presStyleLbl="bgSibTrans2D1" presStyleIdx="2" presStyleCnt="3" custScaleX="32511" custLinFactNeighborX="-24046" custLinFactNeighborY="65899"/>
      <dgm:spPr/>
      <dgm:t>
        <a:bodyPr/>
        <a:lstStyle/>
        <a:p>
          <a:endParaRPr lang="ru-RU"/>
        </a:p>
      </dgm:t>
    </dgm:pt>
    <dgm:pt modelId="{EF4D3515-B01B-4D4F-9B8C-EF7B08B30D57}" type="pres">
      <dgm:prSet presAssocID="{7041DDD6-6AB1-CD42-B394-2928B017B85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A43029-1F5D-324D-A217-8AF3287CC58B}" type="presOf" srcId="{7041DDD6-6AB1-CD42-B394-2928B017B85C}" destId="{EF4D3515-B01B-4D4F-9B8C-EF7B08B30D57}" srcOrd="0" destOrd="0" presId="urn:microsoft.com/office/officeart/2005/8/layout/radial4"/>
    <dgm:cxn modelId="{B0318252-A3A1-7347-85D1-FB42CAC3C54E}" type="presOf" srcId="{977C5F15-1F3E-0A44-B759-C6EC5FA85281}" destId="{F076091B-EB70-7E46-9157-4BCB312C358A}" srcOrd="0" destOrd="0" presId="urn:microsoft.com/office/officeart/2005/8/layout/radial4"/>
    <dgm:cxn modelId="{A92E4676-4D5D-3A47-9C68-AC05AB7DFEE9}" srcId="{29C86451-7D57-8F47-9F32-1290FB4461C4}" destId="{7041DDD6-6AB1-CD42-B394-2928B017B85C}" srcOrd="2" destOrd="0" parTransId="{977C5F15-1F3E-0A44-B759-C6EC5FA85281}" sibTransId="{86718ACB-FA75-7E4C-87E4-7744567E9AAD}"/>
    <dgm:cxn modelId="{2FEB7908-EDD8-114A-85CE-13EAAFA2F294}" type="presOf" srcId="{A26EB3BA-D7C6-7A49-9E1C-D4FFD6F0FCF3}" destId="{634FCD01-3189-3F48-94BE-8CF5F779B44F}" srcOrd="0" destOrd="0" presId="urn:microsoft.com/office/officeart/2005/8/layout/radial4"/>
    <dgm:cxn modelId="{9013066E-E9BA-6849-8D87-C76A1206EE16}" type="presOf" srcId="{BAA2AD34-BCE8-6E41-9DAE-E872B367AEAC}" destId="{788154BE-108C-5847-A1C0-EB4C832E3575}" srcOrd="0" destOrd="0" presId="urn:microsoft.com/office/officeart/2005/8/layout/radial4"/>
    <dgm:cxn modelId="{48E20090-2496-F547-8D1B-51B2C2D9624A}" type="presOf" srcId="{29C86451-7D57-8F47-9F32-1290FB4461C4}" destId="{AFE54E59-B431-8249-A3B7-57687EC833FB}" srcOrd="0" destOrd="0" presId="urn:microsoft.com/office/officeart/2005/8/layout/radial4"/>
    <dgm:cxn modelId="{305F8460-98F0-444B-A568-195BD27B1636}" type="presOf" srcId="{2EC0C11C-D446-7C4B-9826-88903E95B39F}" destId="{E8682A4E-6815-5140-949F-446C5B6636E0}" srcOrd="0" destOrd="0" presId="urn:microsoft.com/office/officeart/2005/8/layout/radial4"/>
    <dgm:cxn modelId="{378B64CF-C8F0-E442-B645-AC76D936F2CC}" srcId="{F108F340-C1C3-9F40-915B-813B1C26BD65}" destId="{29C86451-7D57-8F47-9F32-1290FB4461C4}" srcOrd="0" destOrd="0" parTransId="{2D11218D-FAE1-1A4E-AD99-0B2D44FB9089}" sibTransId="{3E0F4970-2F13-AF45-820E-D6952CDDEA2E}"/>
    <dgm:cxn modelId="{507FF478-8A1E-604F-BEB0-61A41D3AE5AD}" srcId="{29C86451-7D57-8F47-9F32-1290FB4461C4}" destId="{7001DFAF-4ADB-E441-BF83-53755035A6D6}" srcOrd="0" destOrd="0" parTransId="{2EC0C11C-D446-7C4B-9826-88903E95B39F}" sibTransId="{41C03FE8-5E55-3746-8701-8605D3C46BCA}"/>
    <dgm:cxn modelId="{06402C58-939A-B24A-9983-92F4C30FDC8A}" type="presOf" srcId="{7001DFAF-4ADB-E441-BF83-53755035A6D6}" destId="{D12E75FB-92D6-0040-B92E-52D3B65324B8}" srcOrd="0" destOrd="0" presId="urn:microsoft.com/office/officeart/2005/8/layout/radial4"/>
    <dgm:cxn modelId="{7703C918-7393-0A4B-9409-18B285086E7D}" type="presOf" srcId="{F108F340-C1C3-9F40-915B-813B1C26BD65}" destId="{BB231B10-5A9C-6948-AC34-908253DC17BD}" srcOrd="0" destOrd="0" presId="urn:microsoft.com/office/officeart/2005/8/layout/radial4"/>
    <dgm:cxn modelId="{4A0F5E21-41E0-8B4C-B1EE-5981A67E5098}" srcId="{29C86451-7D57-8F47-9F32-1290FB4461C4}" destId="{A26EB3BA-D7C6-7A49-9E1C-D4FFD6F0FCF3}" srcOrd="1" destOrd="0" parTransId="{BAA2AD34-BCE8-6E41-9DAE-E872B367AEAC}" sibTransId="{1507857D-B182-6146-9366-9CB5A63BD89D}"/>
    <dgm:cxn modelId="{8F123CF8-1BB3-C24B-AF57-CDDD040A9C50}" type="presParOf" srcId="{BB231B10-5A9C-6948-AC34-908253DC17BD}" destId="{AFE54E59-B431-8249-A3B7-57687EC833FB}" srcOrd="0" destOrd="0" presId="urn:microsoft.com/office/officeart/2005/8/layout/radial4"/>
    <dgm:cxn modelId="{AFAE2C00-C846-F242-8108-7F1E12AB2D82}" type="presParOf" srcId="{BB231B10-5A9C-6948-AC34-908253DC17BD}" destId="{E8682A4E-6815-5140-949F-446C5B6636E0}" srcOrd="1" destOrd="0" presId="urn:microsoft.com/office/officeart/2005/8/layout/radial4"/>
    <dgm:cxn modelId="{2E1D131A-F842-BD48-8C26-33D6F1302B8D}" type="presParOf" srcId="{BB231B10-5A9C-6948-AC34-908253DC17BD}" destId="{D12E75FB-92D6-0040-B92E-52D3B65324B8}" srcOrd="2" destOrd="0" presId="urn:microsoft.com/office/officeart/2005/8/layout/radial4"/>
    <dgm:cxn modelId="{2025ECC8-2948-1146-A7CD-E30CED25C3F6}" type="presParOf" srcId="{BB231B10-5A9C-6948-AC34-908253DC17BD}" destId="{788154BE-108C-5847-A1C0-EB4C832E3575}" srcOrd="3" destOrd="0" presId="urn:microsoft.com/office/officeart/2005/8/layout/radial4"/>
    <dgm:cxn modelId="{94BEFAC9-2B91-0B47-8315-67828CCFA8E3}" type="presParOf" srcId="{BB231B10-5A9C-6948-AC34-908253DC17BD}" destId="{634FCD01-3189-3F48-94BE-8CF5F779B44F}" srcOrd="4" destOrd="0" presId="urn:microsoft.com/office/officeart/2005/8/layout/radial4"/>
    <dgm:cxn modelId="{9F66F818-2468-B14A-B316-29AF40113CD0}" type="presParOf" srcId="{BB231B10-5A9C-6948-AC34-908253DC17BD}" destId="{F076091B-EB70-7E46-9157-4BCB312C358A}" srcOrd="5" destOrd="0" presId="urn:microsoft.com/office/officeart/2005/8/layout/radial4"/>
    <dgm:cxn modelId="{D9B0725B-837F-F543-B10A-B689CE1FBC39}" type="presParOf" srcId="{BB231B10-5A9C-6948-AC34-908253DC17BD}" destId="{EF4D3515-B01B-4D4F-9B8C-EF7B08B30D5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D532B-7415-B048-B136-62354E623C3A}">
      <dsp:nvSpPr>
        <dsp:cNvPr id="0" name=""/>
        <dsp:cNvSpPr/>
      </dsp:nvSpPr>
      <dsp:spPr>
        <a:xfrm>
          <a:off x="605027" y="0"/>
          <a:ext cx="6856984" cy="493268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AF280D5-8EF7-6547-A590-30304A8D62F2}">
      <dsp:nvSpPr>
        <dsp:cNvPr id="0" name=""/>
        <dsp:cNvSpPr/>
      </dsp:nvSpPr>
      <dsp:spPr>
        <a:xfrm>
          <a:off x="8665" y="1479804"/>
          <a:ext cx="2596578" cy="1973072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rgbClr val="000000"/>
              </a:solidFill>
            </a:rPr>
            <a:t>Обход</a:t>
          </a:r>
          <a:r>
            <a:rPr lang="ru-RU" sz="2700" kern="1200" baseline="0" dirty="0" smtClean="0">
              <a:solidFill>
                <a:srgbClr val="000000"/>
              </a:solidFill>
            </a:rPr>
            <a:t> территории</a:t>
          </a:r>
          <a:endParaRPr lang="ru-RU" sz="2700" kern="1200" dirty="0">
            <a:solidFill>
              <a:srgbClr val="000000"/>
            </a:solidFill>
          </a:endParaRPr>
        </a:p>
      </dsp:txBody>
      <dsp:txXfrm>
        <a:off x="104982" y="1576121"/>
        <a:ext cx="2403944" cy="1780438"/>
      </dsp:txXfrm>
    </dsp:sp>
    <dsp:sp modelId="{C01D8316-83AF-6D4E-96AE-91C3EAB16484}">
      <dsp:nvSpPr>
        <dsp:cNvPr id="0" name=""/>
        <dsp:cNvSpPr/>
      </dsp:nvSpPr>
      <dsp:spPr>
        <a:xfrm>
          <a:off x="2735230" y="1479804"/>
          <a:ext cx="2596578" cy="1973072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rgbClr val="000000"/>
              </a:solidFill>
            </a:rPr>
            <a:t>Составление </a:t>
          </a:r>
          <a:r>
            <a:rPr lang="ru-RU" sz="2700" kern="1200" dirty="0" err="1" smtClean="0">
              <a:solidFill>
                <a:srgbClr val="000000"/>
              </a:solidFill>
            </a:rPr>
            <a:t>фототаблицы</a:t>
          </a:r>
          <a:r>
            <a:rPr lang="ru-RU" sz="2700" kern="1200" dirty="0" smtClean="0">
              <a:solidFill>
                <a:srgbClr val="000000"/>
              </a:solidFill>
            </a:rPr>
            <a:t> и акта осмотра</a:t>
          </a:r>
          <a:endParaRPr lang="ru-RU" sz="2700" kern="1200" dirty="0">
            <a:solidFill>
              <a:srgbClr val="000000"/>
            </a:solidFill>
          </a:endParaRPr>
        </a:p>
      </dsp:txBody>
      <dsp:txXfrm>
        <a:off x="2831547" y="1576121"/>
        <a:ext cx="2403944" cy="1780438"/>
      </dsp:txXfrm>
    </dsp:sp>
    <dsp:sp modelId="{1EB2CA3B-CD40-6444-8328-CE19201A86C2}">
      <dsp:nvSpPr>
        <dsp:cNvPr id="0" name=""/>
        <dsp:cNvSpPr/>
      </dsp:nvSpPr>
      <dsp:spPr>
        <a:xfrm>
          <a:off x="5461795" y="1479804"/>
          <a:ext cx="2596578" cy="1973072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rgbClr val="000000"/>
              </a:solidFill>
            </a:rPr>
            <a:t>Получение данных ЕГРН</a:t>
          </a:r>
          <a:endParaRPr lang="ru-RU" sz="2700" kern="1200" dirty="0">
            <a:solidFill>
              <a:srgbClr val="000000"/>
            </a:solidFill>
          </a:endParaRPr>
        </a:p>
      </dsp:txBody>
      <dsp:txXfrm>
        <a:off x="5558112" y="1576121"/>
        <a:ext cx="2403944" cy="17804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62CEF-FD32-844B-AB24-A208C0A5718D}">
      <dsp:nvSpPr>
        <dsp:cNvPr id="0" name=""/>
        <dsp:cNvSpPr/>
      </dsp:nvSpPr>
      <dsp:spPr>
        <a:xfrm>
          <a:off x="3996176" y="2149355"/>
          <a:ext cx="3123692" cy="3123692"/>
        </a:xfrm>
        <a:prstGeom prst="gear9">
          <a:avLst/>
        </a:prstGeom>
        <a:solidFill>
          <a:srgbClr val="FFFF00"/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rgbClr val="000000"/>
              </a:solidFill>
            </a:rPr>
            <a:t>Увеличение доходов местного бюджета</a:t>
          </a:r>
          <a:endParaRPr lang="ru-RU" sz="2500" kern="1200" dirty="0">
            <a:solidFill>
              <a:srgbClr val="000000"/>
            </a:solidFill>
          </a:endParaRPr>
        </a:p>
      </dsp:txBody>
      <dsp:txXfrm>
        <a:off x="4624177" y="2881065"/>
        <a:ext cx="1867690" cy="1605642"/>
      </dsp:txXfrm>
    </dsp:sp>
    <dsp:sp modelId="{F8613E2C-DEEC-2E40-BE3A-9963722F0856}">
      <dsp:nvSpPr>
        <dsp:cNvPr id="0" name=""/>
        <dsp:cNvSpPr/>
      </dsp:nvSpPr>
      <dsp:spPr>
        <a:xfrm>
          <a:off x="1374424" y="1805721"/>
          <a:ext cx="2824862" cy="2734627"/>
        </a:xfrm>
        <a:prstGeom prst="gear6">
          <a:avLst/>
        </a:prstGeom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00000"/>
              </a:solidFill>
            </a:rPr>
            <a:t>Понуждение собственника к внесению сведений в ЕГРН</a:t>
          </a:r>
          <a:endParaRPr lang="ru-RU" sz="1600" kern="1200" dirty="0">
            <a:solidFill>
              <a:srgbClr val="000000"/>
            </a:solidFill>
          </a:endParaRPr>
        </a:p>
      </dsp:txBody>
      <dsp:txXfrm>
        <a:off x="2075991" y="2498333"/>
        <a:ext cx="1421728" cy="1349403"/>
      </dsp:txXfrm>
    </dsp:sp>
    <dsp:sp modelId="{E9187FAD-C3C0-714C-8CC9-B5DE271F156C}">
      <dsp:nvSpPr>
        <dsp:cNvPr id="0" name=""/>
        <dsp:cNvSpPr/>
      </dsp:nvSpPr>
      <dsp:spPr>
        <a:xfrm rot="20700000">
          <a:off x="2903080" y="250127"/>
          <a:ext cx="2225876" cy="2225876"/>
        </a:xfrm>
        <a:prstGeom prst="gear6">
          <a:avLst/>
        </a:prstGeom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0000"/>
              </a:solidFill>
            </a:rPr>
            <a:t>Выявлен объект</a:t>
          </a:r>
          <a:endParaRPr lang="ru-RU" sz="2000" kern="1200" dirty="0">
            <a:solidFill>
              <a:srgbClr val="000000"/>
            </a:solidFill>
          </a:endParaRPr>
        </a:p>
      </dsp:txBody>
      <dsp:txXfrm rot="-20700000">
        <a:off x="3391280" y="738327"/>
        <a:ext cx="1249476" cy="1249476"/>
      </dsp:txXfrm>
    </dsp:sp>
    <dsp:sp modelId="{76EDA497-ADF7-0A42-A939-667329ABB21C}">
      <dsp:nvSpPr>
        <dsp:cNvPr id="0" name=""/>
        <dsp:cNvSpPr/>
      </dsp:nvSpPr>
      <dsp:spPr>
        <a:xfrm>
          <a:off x="4018090" y="1681109"/>
          <a:ext cx="3998325" cy="3998325"/>
        </a:xfrm>
        <a:prstGeom prst="circularArrow">
          <a:avLst>
            <a:gd name="adj1" fmla="val 4687"/>
            <a:gd name="adj2" fmla="val 299029"/>
            <a:gd name="adj3" fmla="val 2543047"/>
            <a:gd name="adj4" fmla="val 15804538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8DDDC-2F1C-A043-8A0C-E56979B5DC85}">
      <dsp:nvSpPr>
        <dsp:cNvPr id="0" name=""/>
        <dsp:cNvSpPr/>
      </dsp:nvSpPr>
      <dsp:spPr>
        <a:xfrm>
          <a:off x="837840" y="1384965"/>
          <a:ext cx="2905033" cy="290503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61AE5A-569B-6146-A8DF-042787451C6C}">
      <dsp:nvSpPr>
        <dsp:cNvPr id="0" name=""/>
        <dsp:cNvSpPr/>
      </dsp:nvSpPr>
      <dsp:spPr>
        <a:xfrm rot="1192362">
          <a:off x="2372010" y="-159352"/>
          <a:ext cx="3132211" cy="313221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54E59-B431-8249-A3B7-57687EC833FB}">
      <dsp:nvSpPr>
        <dsp:cNvPr id="0" name=""/>
        <dsp:cNvSpPr/>
      </dsp:nvSpPr>
      <dsp:spPr>
        <a:xfrm>
          <a:off x="2621279" y="3240090"/>
          <a:ext cx="3403600" cy="1891218"/>
        </a:xfrm>
        <a:prstGeom prst="ellipse">
          <a:avLst/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191D34"/>
              </a:solidFill>
            </a:rPr>
            <a:t>Возможности формирования системы поощрений для ОМСУ</a:t>
          </a:r>
          <a:r>
            <a:rPr lang="ru-RU" sz="2000" kern="1200" baseline="0" dirty="0" smtClean="0">
              <a:solidFill>
                <a:srgbClr val="191D34"/>
              </a:solidFill>
            </a:rPr>
            <a:t> </a:t>
          </a:r>
          <a:endParaRPr lang="ru-RU" sz="2000" kern="1200" dirty="0">
            <a:solidFill>
              <a:srgbClr val="191D34"/>
            </a:solidFill>
          </a:endParaRPr>
        </a:p>
      </dsp:txBody>
      <dsp:txXfrm>
        <a:off x="3119725" y="3517052"/>
        <a:ext cx="2406708" cy="1337294"/>
      </dsp:txXfrm>
    </dsp:sp>
    <dsp:sp modelId="{E8682A4E-6815-5140-949F-446C5B6636E0}">
      <dsp:nvSpPr>
        <dsp:cNvPr id="0" name=""/>
        <dsp:cNvSpPr/>
      </dsp:nvSpPr>
      <dsp:spPr>
        <a:xfrm rot="12900000">
          <a:off x="2529326" y="2998209"/>
          <a:ext cx="610744" cy="6653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2E75FB-92D6-0040-B92E-52D3B65324B8}">
      <dsp:nvSpPr>
        <dsp:cNvPr id="0" name=""/>
        <dsp:cNvSpPr/>
      </dsp:nvSpPr>
      <dsp:spPr>
        <a:xfrm>
          <a:off x="603283" y="1470413"/>
          <a:ext cx="2217740" cy="177419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rgbClr val="000000"/>
              </a:solidFill>
            </a:rPr>
            <a:t>Увеличение доходов местных бюджетов</a:t>
          </a:r>
          <a:endParaRPr lang="ru-RU" sz="2200" kern="1200" dirty="0">
            <a:solidFill>
              <a:srgbClr val="000000"/>
            </a:solidFill>
          </a:endParaRPr>
        </a:p>
      </dsp:txBody>
      <dsp:txXfrm>
        <a:off x="655247" y="1522377"/>
        <a:ext cx="2113812" cy="1670264"/>
      </dsp:txXfrm>
    </dsp:sp>
    <dsp:sp modelId="{788154BE-108C-5847-A1C0-EB4C832E3575}">
      <dsp:nvSpPr>
        <dsp:cNvPr id="0" name=""/>
        <dsp:cNvSpPr/>
      </dsp:nvSpPr>
      <dsp:spPr>
        <a:xfrm rot="16200000">
          <a:off x="3741576" y="2214926"/>
          <a:ext cx="1153092" cy="6653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4FCD01-3189-3F48-94BE-8CF5F779B44F}">
      <dsp:nvSpPr>
        <dsp:cNvPr id="0" name=""/>
        <dsp:cNvSpPr/>
      </dsp:nvSpPr>
      <dsp:spPr>
        <a:xfrm>
          <a:off x="3214209" y="111250"/>
          <a:ext cx="2217740" cy="177419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rgbClr val="191D34"/>
              </a:solidFill>
            </a:rPr>
            <a:t>Создание конкурентной среды для малого бизнеса</a:t>
          </a:r>
          <a:endParaRPr lang="ru-RU" sz="2200" kern="1200" dirty="0">
            <a:solidFill>
              <a:srgbClr val="191D34"/>
            </a:solidFill>
          </a:endParaRPr>
        </a:p>
      </dsp:txBody>
      <dsp:txXfrm>
        <a:off x="3266173" y="163214"/>
        <a:ext cx="2113812" cy="1670264"/>
      </dsp:txXfrm>
    </dsp:sp>
    <dsp:sp modelId="{F076091B-EB70-7E46-9157-4BCB312C358A}">
      <dsp:nvSpPr>
        <dsp:cNvPr id="0" name=""/>
        <dsp:cNvSpPr/>
      </dsp:nvSpPr>
      <dsp:spPr>
        <a:xfrm rot="19500000">
          <a:off x="5478112" y="2977118"/>
          <a:ext cx="582489" cy="6653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4D3515-B01B-4D4F-9B8C-EF7B08B30D57}">
      <dsp:nvSpPr>
        <dsp:cNvPr id="0" name=""/>
        <dsp:cNvSpPr/>
      </dsp:nvSpPr>
      <dsp:spPr>
        <a:xfrm>
          <a:off x="5825136" y="1470413"/>
          <a:ext cx="2217740" cy="177419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rgbClr val="000000"/>
              </a:solidFill>
            </a:rPr>
            <a:t>Легализация бизнеса и его работников</a:t>
          </a:r>
          <a:endParaRPr lang="ru-RU" sz="2200" kern="1200" dirty="0">
            <a:solidFill>
              <a:srgbClr val="000000"/>
            </a:solidFill>
          </a:endParaRPr>
        </a:p>
      </dsp:txBody>
      <dsp:txXfrm>
        <a:off x="5877100" y="1522377"/>
        <a:ext cx="2113812" cy="16702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05.06.17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05.06.17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80"/>
            <a:ext cx="9144000" cy="139147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87680" y="1981200"/>
            <a:ext cx="8138160" cy="26720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О </a:t>
            </a:r>
            <a:r>
              <a:rPr lang="ru-RU" sz="2800" dirty="0">
                <a:solidFill>
                  <a:srgbClr val="000000"/>
                </a:solidFill>
              </a:rPr>
              <a:t>практике выявления помещений многоквартирных домов, используемых для ведения предпринимательской деятельности </a:t>
            </a:r>
          </a:p>
        </p:txBody>
      </p:sp>
    </p:spTree>
    <p:extLst>
      <p:ext uri="{BB962C8B-B14F-4D97-AF65-F5344CB8AC3E}">
        <p14:creationId xmlns:p14="http://schemas.microsoft.com/office/powerpoint/2010/main" val="900476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164624"/>
              </p:ext>
            </p:extLst>
          </p:nvPr>
        </p:nvGraphicFramePr>
        <p:xfrm>
          <a:off x="1524000" y="1752600"/>
          <a:ext cx="6096000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000000"/>
                          </a:solidFill>
                        </a:rPr>
                        <a:t>Муниципальное образование</a:t>
                      </a:r>
                    </a:p>
                    <a:p>
                      <a:pPr algn="ctr"/>
                      <a:endParaRPr lang="ru-RU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Включено объектов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000000"/>
                          </a:solidFill>
                        </a:rPr>
                        <a:t>Городской округ</a:t>
                      </a:r>
                      <a:r>
                        <a:rPr lang="ru-RU" b="0" baseline="0" dirty="0" smtClean="0">
                          <a:solidFill>
                            <a:srgbClr val="000000"/>
                          </a:solidFill>
                        </a:rPr>
                        <a:t> Тольятти</a:t>
                      </a:r>
                    </a:p>
                    <a:p>
                      <a:endParaRPr lang="ru-RU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000000"/>
                          </a:solidFill>
                        </a:rPr>
                        <a:t>Городской округ Сызрань</a:t>
                      </a:r>
                    </a:p>
                    <a:p>
                      <a:endParaRPr lang="ru-RU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4640" y="563880"/>
            <a:ext cx="8585200" cy="9906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Предложения по перечню объектов налогообложения по кадастровой стоимости на 2017 год</a:t>
            </a:r>
            <a:endParaRPr lang="ru-RU" sz="2400" dirty="0">
              <a:solidFill>
                <a:srgbClr val="191D34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 rot="3720640">
            <a:off x="3963955" y="2988968"/>
            <a:ext cx="792480" cy="271200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42060" y="4886744"/>
            <a:ext cx="2740660" cy="889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191D34"/>
                </a:solidFill>
              </a:rPr>
              <a:t>163 нежилых объекта</a:t>
            </a:r>
            <a:endParaRPr lang="ru-RU" sz="2000" dirty="0">
              <a:solidFill>
                <a:srgbClr val="191D34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93920" y="4886744"/>
            <a:ext cx="3566160" cy="889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191D34"/>
                </a:solidFill>
              </a:rPr>
              <a:t>87 жилых помещений, используемых как нежилые </a:t>
            </a:r>
            <a:endParaRPr lang="ru-RU" sz="2000" dirty="0">
              <a:solidFill>
                <a:srgbClr val="191D34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5280" y="4915312"/>
            <a:ext cx="629920" cy="5926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191D34"/>
                </a:solidFill>
              </a:rPr>
              <a:t>+</a:t>
            </a:r>
            <a:endParaRPr lang="ru-RU" sz="4400" dirty="0">
              <a:solidFill>
                <a:srgbClr val="191D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776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7920" y="507784"/>
            <a:ext cx="4693920" cy="6199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Формирование базы данных</a:t>
            </a:r>
            <a:endParaRPr lang="ru-RU" sz="2400" dirty="0">
              <a:solidFill>
                <a:srgbClr val="191D34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0383822"/>
              </p:ext>
            </p:extLst>
          </p:nvPr>
        </p:nvGraphicFramePr>
        <p:xfrm>
          <a:off x="518160" y="1397000"/>
          <a:ext cx="8067040" cy="4932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387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58573144"/>
              </p:ext>
            </p:extLst>
          </p:nvPr>
        </p:nvGraphicFramePr>
        <p:xfrm>
          <a:off x="670560" y="914400"/>
          <a:ext cx="7782560" cy="5679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360" y="208064"/>
            <a:ext cx="8442960" cy="70633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191D34"/>
                </a:solidFill>
              </a:rPr>
              <a:t>Работа по жилым помещениям, используемым в качестве нежилых </a:t>
            </a:r>
            <a:endParaRPr lang="ru-RU" sz="2000" dirty="0">
              <a:solidFill>
                <a:srgbClr val="191D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928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74363"/>
              </p:ext>
            </p:extLst>
          </p:nvPr>
        </p:nvGraphicFramePr>
        <p:xfrm>
          <a:off x="457200" y="2926081"/>
          <a:ext cx="8280401" cy="2814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7562"/>
                <a:gridCol w="2266533"/>
                <a:gridCol w="1742712"/>
                <a:gridCol w="1863594"/>
              </a:tblGrid>
              <a:tr h="1808484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000000"/>
                          </a:solidFill>
                        </a:rPr>
                        <a:t>Средняя величина кадастровой стоимости за 1 кв. метр</a:t>
                      </a:r>
                    </a:p>
                    <a:p>
                      <a:pPr algn="ctr"/>
                      <a:endParaRPr lang="ru-RU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При ставке налога на имущество физических лиц</a:t>
                      </a:r>
                      <a:r>
                        <a:rPr lang="ru-RU" b="1" baseline="0" dirty="0" smtClean="0">
                          <a:solidFill>
                            <a:srgbClr val="000000"/>
                          </a:solidFill>
                        </a:rPr>
                        <a:t> (НИФЗ)</a:t>
                      </a:r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 0,3%</a:t>
                      </a:r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При ставке НИФЗ</a:t>
                      </a:r>
                      <a:r>
                        <a:rPr lang="ru-RU" b="1" baseline="0" dirty="0" smtClean="0">
                          <a:solidFill>
                            <a:srgbClr val="000000"/>
                          </a:solidFill>
                        </a:rPr>
                        <a:t> в 2018 году </a:t>
                      </a:r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1,8% </a:t>
                      </a:r>
                    </a:p>
                    <a:p>
                      <a:pPr algn="ctr"/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При ставке НИФЗ</a:t>
                      </a:r>
                      <a:r>
                        <a:rPr lang="ru-RU" b="1" baseline="0" dirty="0" smtClean="0">
                          <a:solidFill>
                            <a:srgbClr val="000000"/>
                          </a:solidFill>
                        </a:rPr>
                        <a:t> в 2019 году 2 </a:t>
                      </a:r>
                      <a:r>
                        <a:rPr lang="ru-RU" b="1" dirty="0" smtClean="0">
                          <a:solidFill>
                            <a:srgbClr val="000000"/>
                          </a:solidFill>
                        </a:rPr>
                        <a:t>% </a:t>
                      </a:r>
                    </a:p>
                    <a:p>
                      <a:pPr algn="ctr"/>
                      <a:endParaRPr lang="ru-RU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9561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rgbClr val="000000"/>
                          </a:solidFill>
                        </a:rPr>
                        <a:t>25,5</a:t>
                      </a:r>
                      <a:r>
                        <a:rPr lang="ru-RU" b="0" baseline="0" dirty="0" smtClean="0">
                          <a:solidFill>
                            <a:srgbClr val="000000"/>
                          </a:solidFill>
                        </a:rPr>
                        <a:t> тыс. руб. </a:t>
                      </a:r>
                      <a:endParaRPr lang="ru-RU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333 тыс. руб.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998 тыс. руб.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2 220 тыс. руб.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035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28320" y="385864"/>
            <a:ext cx="8117840" cy="9247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Потенциальное увеличение доходов местного бюджета на примере городского округа Сызрань</a:t>
            </a:r>
            <a:endParaRPr lang="ru-RU" sz="2400" dirty="0">
              <a:solidFill>
                <a:srgbClr val="191D34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320" y="1544104"/>
            <a:ext cx="8117840" cy="9247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Исходные данные: 87 помещений, средняя площадь одного помещения 50 кв. метров</a:t>
            </a:r>
            <a:endParaRPr lang="ru-RU" sz="2400" dirty="0">
              <a:solidFill>
                <a:srgbClr val="191D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110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8320" y="385864"/>
            <a:ext cx="8117840" cy="9247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Мотивационный подход к легализации работников в решениях о налоге на имущество физических лиц</a:t>
            </a:r>
            <a:endParaRPr lang="ru-RU" sz="2400" dirty="0">
              <a:solidFill>
                <a:srgbClr val="191D34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60630"/>
              </p:ext>
            </p:extLst>
          </p:nvPr>
        </p:nvGraphicFramePr>
        <p:xfrm>
          <a:off x="1524000" y="1437641"/>
          <a:ext cx="5831840" cy="2621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5920"/>
                <a:gridCol w="2915920"/>
              </a:tblGrid>
              <a:tr h="624839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/>
                        <a:t>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</a:rPr>
                        <a:t>Предусмотрена мотивация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0000"/>
                          </a:solidFill>
                        </a:rPr>
                        <a:t>НЕ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</a:rPr>
                        <a:t>предусмотрена мотивация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</a:rPr>
                        <a:t>Сызрань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Самара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</a:rPr>
                        <a:t>Кинель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Тольятти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</a:rPr>
                        <a:t>Отрадный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Новокуйбышевск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</a:rPr>
                        <a:t>Октябрьск</a:t>
                      </a:r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Жигулевск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Чапаевск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endParaRPr lang="ru-RU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Похвистнево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11200" y="4216400"/>
            <a:ext cx="8117840" cy="2245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191D34"/>
                </a:solidFill>
              </a:rPr>
              <a:t>Пример </a:t>
            </a:r>
            <a:r>
              <a:rPr lang="ru-RU" sz="1400" dirty="0" err="1" smtClean="0">
                <a:solidFill>
                  <a:srgbClr val="191D34"/>
                </a:solidFill>
              </a:rPr>
              <a:t>г</a:t>
            </a:r>
            <a:r>
              <a:rPr lang="ru-RU" sz="1400" dirty="0" err="1" smtClean="0">
                <a:solidFill>
                  <a:srgbClr val="191D34"/>
                </a:solidFill>
              </a:rPr>
              <a:t>.о</a:t>
            </a:r>
            <a:r>
              <a:rPr lang="ru-RU" sz="1400" dirty="0">
                <a:solidFill>
                  <a:srgbClr val="191D34"/>
                </a:solidFill>
              </a:rPr>
              <a:t>. Сызрань</a:t>
            </a:r>
            <a:r>
              <a:rPr lang="ru-RU" sz="1400" dirty="0" smtClean="0">
                <a:solidFill>
                  <a:srgbClr val="191D34"/>
                </a:solidFill>
              </a:rPr>
              <a:t>:</a:t>
            </a:r>
          </a:p>
          <a:p>
            <a:pPr algn="ctr"/>
            <a:endParaRPr lang="ru-RU" sz="1400" dirty="0" smtClean="0">
              <a:solidFill>
                <a:srgbClr val="191D34"/>
              </a:solidFill>
            </a:endParaRPr>
          </a:p>
          <a:p>
            <a:r>
              <a:rPr lang="ru-RU" sz="1400" dirty="0" smtClean="0">
                <a:solidFill>
                  <a:srgbClr val="191D34"/>
                </a:solidFill>
              </a:rPr>
              <a:t>Налоговая </a:t>
            </a:r>
            <a:r>
              <a:rPr lang="ru-RU" sz="1400" dirty="0">
                <a:solidFill>
                  <a:srgbClr val="191D34"/>
                </a:solidFill>
              </a:rPr>
              <a:t>льгота </a:t>
            </a:r>
            <a:r>
              <a:rPr lang="ru-RU" sz="1400" dirty="0" smtClean="0">
                <a:solidFill>
                  <a:srgbClr val="191D34"/>
                </a:solidFill>
              </a:rPr>
              <a:t>по налогу на имущество физических лиц предоставляется в </a:t>
            </a:r>
            <a:r>
              <a:rPr lang="ru-RU" sz="1400" dirty="0">
                <a:solidFill>
                  <a:srgbClr val="191D34"/>
                </a:solidFill>
              </a:rPr>
              <a:t>размере подлежащей уплате налогоплательщиком суммы налога:</a:t>
            </a:r>
          </a:p>
          <a:p>
            <a:r>
              <a:rPr lang="ru-RU" sz="1400" dirty="0" smtClean="0">
                <a:solidFill>
                  <a:srgbClr val="191D34"/>
                </a:solidFill>
              </a:rPr>
              <a:t>- 50 </a:t>
            </a:r>
            <a:r>
              <a:rPr lang="ru-RU" sz="1400" dirty="0">
                <a:solidFill>
                  <a:srgbClr val="191D34"/>
                </a:solidFill>
              </a:rPr>
              <a:t>кв. метров для индивидуальных предпринимателей со среднесписочной численностью работников не менее 2 человек в предшествующем налоговом периоде;</a:t>
            </a:r>
          </a:p>
          <a:p>
            <a:r>
              <a:rPr lang="ru-RU" sz="1400" dirty="0" smtClean="0">
                <a:solidFill>
                  <a:srgbClr val="191D34"/>
                </a:solidFill>
              </a:rPr>
              <a:t>- 100 </a:t>
            </a:r>
            <a:r>
              <a:rPr lang="ru-RU" sz="1400" dirty="0">
                <a:solidFill>
                  <a:srgbClr val="191D34"/>
                </a:solidFill>
              </a:rPr>
              <a:t>кв. метров для индивидуальных предпринимателей со среднесписочной численностью не менее 4 человек за предшествующий налоговый период;</a:t>
            </a:r>
          </a:p>
          <a:p>
            <a:r>
              <a:rPr lang="ru-RU" sz="1400" dirty="0" smtClean="0">
                <a:solidFill>
                  <a:srgbClr val="191D34"/>
                </a:solidFill>
              </a:rPr>
              <a:t>- 150 </a:t>
            </a:r>
            <a:r>
              <a:rPr lang="ru-RU" sz="1400" dirty="0">
                <a:solidFill>
                  <a:srgbClr val="191D34"/>
                </a:solidFill>
              </a:rPr>
              <a:t>кв. метров для индивидуальных предпринимателей со среднесписочной численностью работников не менее 5 человек за предшествующий налоговый период</a:t>
            </a:r>
            <a:r>
              <a:rPr lang="ru-RU" sz="1400" dirty="0" smtClean="0">
                <a:solidFill>
                  <a:srgbClr val="191D34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1966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1980" y="401320"/>
            <a:ext cx="8026400" cy="6146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Стимулы для работы</a:t>
            </a:r>
            <a:endParaRPr lang="ru-RU" sz="2400" dirty="0">
              <a:solidFill>
                <a:srgbClr val="191D34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24468870"/>
              </p:ext>
            </p:extLst>
          </p:nvPr>
        </p:nvGraphicFramePr>
        <p:xfrm>
          <a:off x="264160" y="1341120"/>
          <a:ext cx="8646160" cy="5242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66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781</TotalTime>
  <Words>303</Words>
  <Application>Microsoft Macintosh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Рм22</dc:creator>
  <cp:lastModifiedBy>Рм22</cp:lastModifiedBy>
  <cp:revision>187</cp:revision>
  <cp:lastPrinted>2016-02-02T10:30:57Z</cp:lastPrinted>
  <dcterms:created xsi:type="dcterms:W3CDTF">2015-08-12T07:06:50Z</dcterms:created>
  <dcterms:modified xsi:type="dcterms:W3CDTF">2017-06-05T05:33:33Z</dcterms:modified>
</cp:coreProperties>
</file>